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7" r:id="rId1"/>
  </p:sldMasterIdLst>
  <p:sldIdLst>
    <p:sldId id="256" r:id="rId2"/>
    <p:sldId id="266" r:id="rId3"/>
    <p:sldId id="257" r:id="rId4"/>
    <p:sldId id="267" r:id="rId5"/>
    <p:sldId id="268" r:id="rId6"/>
    <p:sldId id="269" r:id="rId7"/>
    <p:sldId id="270" r:id="rId8"/>
    <p:sldId id="258" r:id="rId9"/>
    <p:sldId id="264" r:id="rId10"/>
    <p:sldId id="261" r:id="rId11"/>
    <p:sldId id="271" r:id="rId12"/>
    <p:sldId id="272" r:id="rId13"/>
    <p:sldId id="273" r:id="rId14"/>
    <p:sldId id="274" r:id="rId15"/>
    <p:sldId id="263" r:id="rId16"/>
    <p:sldId id="26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9956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02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71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310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5825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203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9/5/2016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08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9/5/2016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9/5/2016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158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23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41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6214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Y" dirty="0" smtClean="0"/>
              <a:t>ORIENTACIÓN </a:t>
            </a:r>
            <a:r>
              <a:rPr lang="es-UY" dirty="0" smtClean="0"/>
              <a:t>EDUCATIVO-LABORAL</a:t>
            </a:r>
            <a:endParaRPr lang="es-UY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Y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4962677"/>
            <a:ext cx="3202859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54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Y" dirty="0" smtClean="0"/>
              <a:t>Orientación educativo-laboral </a:t>
            </a:r>
            <a:br>
              <a:rPr lang="es-UY" dirty="0" smtClean="0"/>
            </a:br>
            <a:r>
              <a:rPr lang="es-UY" dirty="0" smtClean="0"/>
              <a:t>con jóvenes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UY" dirty="0" smtClean="0"/>
              <a:t>Características de la población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UY" dirty="0" smtClean="0"/>
              <a:t>Proceso del sujeto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UY" dirty="0"/>
              <a:t>Articulación entre lo educativo y lo laboral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UY" dirty="0"/>
              <a:t>Lo novedoso del mundo laboral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UY" dirty="0" smtClean="0"/>
              <a:t>Acercamiento a la búsqueda de empleo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UY" dirty="0" smtClean="0"/>
              <a:t>Problematización de los vínculos laborales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UY" dirty="0" smtClean="0"/>
              <a:t>Manejo de situaciones conflictivas</a:t>
            </a:r>
          </a:p>
          <a:p>
            <a:pPr>
              <a:buFont typeface="Wingdings" panose="05000000000000000000" pitchFamily="2" charset="2"/>
              <a:buChar char="v"/>
            </a:pPr>
            <a:endParaRPr lang="es-UY" dirty="0" smtClean="0"/>
          </a:p>
          <a:p>
            <a:pPr>
              <a:buFont typeface="Wingdings" panose="05000000000000000000" pitchFamily="2" charset="2"/>
              <a:buChar char="v"/>
            </a:pPr>
            <a:endParaRPr lang="es-UY" dirty="0"/>
          </a:p>
        </p:txBody>
      </p:sp>
      <p:sp>
        <p:nvSpPr>
          <p:cNvPr id="4" name="Flecha a la derecha con bandas 3"/>
          <p:cNvSpPr/>
          <p:nvPr/>
        </p:nvSpPr>
        <p:spPr>
          <a:xfrm rot="10800000">
            <a:off x="6684134" y="1229931"/>
            <a:ext cx="5203065" cy="4423893"/>
          </a:xfrm>
          <a:prstGeom prst="stripedRightArrow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5" name="CuadroTexto 4"/>
          <p:cNvSpPr txBox="1"/>
          <p:nvPr/>
        </p:nvSpPr>
        <p:spPr>
          <a:xfrm>
            <a:off x="7765962" y="2537138"/>
            <a:ext cx="31424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UY" sz="3600" dirty="0" smtClean="0">
                <a:solidFill>
                  <a:schemeClr val="bg1"/>
                </a:solidFill>
              </a:rPr>
              <a:t>Dinámicas lúdico-participativas</a:t>
            </a:r>
            <a:endParaRPr lang="es-UY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51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4129" y="997341"/>
            <a:ext cx="9720072" cy="1204947"/>
          </a:xfrm>
        </p:spPr>
        <p:txBody>
          <a:bodyPr/>
          <a:lstStyle/>
          <a:p>
            <a:r>
              <a:rPr lang="es-UY" u="sng" dirty="0">
                <a:solidFill>
                  <a:schemeClr val="tx1"/>
                </a:solidFill>
              </a:rPr>
              <a:t>MEDIOS DE BÚSQUEDA DE EMPLEO DEPENDIENTE</a:t>
            </a:r>
            <a:r>
              <a:rPr lang="es-UY" dirty="0">
                <a:solidFill>
                  <a:schemeClr val="bg1"/>
                </a:solidFill>
              </a:rPr>
              <a:t>: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2308" y="6742090"/>
            <a:ext cx="9720073" cy="4023360"/>
          </a:xfrm>
        </p:spPr>
        <p:txBody>
          <a:bodyPr/>
          <a:lstStyle/>
          <a:p>
            <a:r>
              <a:rPr lang="es-UY" dirty="0">
                <a:solidFill>
                  <a:schemeClr val="bg1"/>
                </a:solidFill>
              </a:rPr>
              <a:t>MEDIOS DE </a:t>
            </a:r>
            <a:r>
              <a:rPr lang="es-UY" dirty="0" smtClean="0">
                <a:solidFill>
                  <a:schemeClr val="bg1"/>
                </a:solidFill>
              </a:rPr>
              <a:t>B</a:t>
            </a:r>
            <a:r>
              <a:rPr lang="es-UY" sz="2400" dirty="0">
                <a:solidFill>
                  <a:schemeClr val="bg1"/>
                </a:solidFill>
              </a:rPr>
              <a:t>AVISOS CLASIFICADOS: DIARIOS O PÁGINAS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024128" y="2202289"/>
            <a:ext cx="9626699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UY" sz="2400" dirty="0" smtClean="0"/>
              <a:t>AVISOS CLASIFICADOS</a:t>
            </a:r>
            <a:r>
              <a:rPr lang="es-UY" sz="2400" dirty="0"/>
              <a:t>: DIARIOS O PÁGINAS </a:t>
            </a:r>
            <a:endParaRPr lang="es-UY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UY" sz="2400" dirty="0"/>
              <a:t>POSTULACIÓN ESPONTÁNEA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UY" sz="2400" dirty="0" smtClean="0"/>
              <a:t>WEB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UY" sz="2400" dirty="0" smtClean="0"/>
              <a:t>CONSULTORAS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UY" sz="2400" dirty="0"/>
              <a:t>RED DE </a:t>
            </a:r>
            <a:r>
              <a:rPr lang="es-UY" sz="2400" dirty="0" smtClean="0"/>
              <a:t>CONTACTOS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UY" sz="2400" dirty="0"/>
              <a:t>MEDIOS MASIVOS DE COMUNICACIÓN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UY" sz="2400" dirty="0"/>
              <a:t>CARTELERAS EN CENTROS EDUCATIVOS, COMERCIOS, ETC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UY" sz="2400" dirty="0"/>
              <a:t>REDES</a:t>
            </a:r>
            <a:r>
              <a:rPr lang="es-UY" sz="2400" dirty="0">
                <a:solidFill>
                  <a:schemeClr val="bg1"/>
                </a:solidFill>
              </a:rPr>
              <a:t> </a:t>
            </a:r>
            <a:r>
              <a:rPr lang="es-UY" sz="2400" dirty="0"/>
              <a:t>SOCIALES</a:t>
            </a:r>
            <a:r>
              <a:rPr lang="es-UY" sz="2400" dirty="0">
                <a:solidFill>
                  <a:schemeClr val="bg1"/>
                </a:solidFill>
              </a:rPr>
              <a:t> </a:t>
            </a:r>
          </a:p>
          <a:p>
            <a:endParaRPr lang="es-UY" dirty="0"/>
          </a:p>
          <a:p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42855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u="sng" dirty="0" err="1">
                <a:solidFill>
                  <a:schemeClr val="tx1"/>
                </a:solidFill>
              </a:rPr>
              <a:t>Curriculum</a:t>
            </a:r>
            <a:r>
              <a:rPr lang="es-UY" u="sng" dirty="0">
                <a:solidFill>
                  <a:schemeClr val="tx1"/>
                </a:solidFill>
              </a:rPr>
              <a:t> vitae (cv)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1972013"/>
          </a:xfrm>
        </p:spPr>
        <p:txBody>
          <a:bodyPr>
            <a:normAutofit fontScale="77500" lnSpcReduction="2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UY" sz="2800" dirty="0"/>
              <a:t>Es el documento mediante el cual nos postulamos a un puesto de trabajo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UY" sz="2800" dirty="0"/>
              <a:t>Debe incluir datos personales, formación educativa,  experiencia laboral y referencias personales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UY" sz="2800" dirty="0"/>
              <a:t>Existen diferentes modelos de CV, éste se adaptará al empleo que me postule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UY" sz="2800" dirty="0"/>
              <a:t>Es la primera impresión que llega de nosotros al empleador.</a:t>
            </a:r>
          </a:p>
          <a:p>
            <a:endParaRPr lang="es-UY" sz="2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1024128" y="4224063"/>
            <a:ext cx="868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3600" u="sng" dirty="0" smtClean="0">
                <a:latin typeface="+mj-lt"/>
              </a:rPr>
              <a:t>CARTA DE PRESENTACIÓN</a:t>
            </a:r>
            <a:endParaRPr lang="es-UY" sz="3600" dirty="0">
              <a:latin typeface="+mj-lt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798491" y="4827186"/>
            <a:ext cx="9945709" cy="996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defTabSz="914400">
              <a:lnSpc>
                <a:spcPct val="7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UY" sz="2200" dirty="0"/>
              <a:t>Es una carta con un formato específico donde detallo mi motivación y habilidades para el puesto solicitado.</a:t>
            </a:r>
          </a:p>
          <a:p>
            <a:pPr marL="342900" indent="-342900" algn="just" defTabSz="914400">
              <a:lnSpc>
                <a:spcPct val="7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UY" sz="2200" dirty="0"/>
              <a:t>Es un documento diferente que refuerza al CV, lo puede acompañar o no.</a:t>
            </a:r>
          </a:p>
        </p:txBody>
      </p:sp>
    </p:spTree>
    <p:extLst>
      <p:ext uri="{BB962C8B-B14F-4D97-AF65-F5344CB8AC3E}">
        <p14:creationId xmlns:p14="http://schemas.microsoft.com/office/powerpoint/2010/main" val="352025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u="sng" dirty="0"/>
              <a:t>Carta de presentación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UY" sz="3200" dirty="0"/>
              <a:t>Es una carta con un formato específico donde detallo mi motivación y habilidades para el puesto solicitado.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UY" sz="3200" dirty="0"/>
              <a:t>Es un documento diferente que refuerza al CV, lo puede acompañar o no.</a:t>
            </a:r>
          </a:p>
          <a:p>
            <a:pPr>
              <a:buFont typeface="Arial" panose="020B0604020202020204" pitchFamily="34" charset="0"/>
              <a:buChar char="•"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426417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u="sng" dirty="0"/>
              <a:t>TIPS PARA ENTREVISTA LABORAL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1906073"/>
            <a:ext cx="9720073" cy="4403287"/>
          </a:xfrm>
        </p:spPr>
        <p:txBody>
          <a:bodyPr>
            <a:normAutofit/>
          </a:bodyPr>
          <a:lstStyle/>
          <a:p>
            <a:pPr marL="342900" indent="-342900">
              <a:buClrTx/>
              <a:buFont typeface="Wingdings" panose="05000000000000000000" pitchFamily="2" charset="2"/>
              <a:buChar char="ü"/>
            </a:pPr>
            <a:r>
              <a:rPr lang="es-UY" sz="2000" dirty="0"/>
              <a:t>Contar con información precisa sobre el cargo y empresa a la cual me estoy presentando</a:t>
            </a:r>
          </a:p>
          <a:p>
            <a:pPr marL="285750" indent="-285750">
              <a:buClrTx/>
              <a:buFont typeface="Wingdings" panose="05000000000000000000" pitchFamily="2" charset="2"/>
              <a:buChar char="ü"/>
            </a:pPr>
            <a:r>
              <a:rPr lang="es-UY" sz="2000" dirty="0"/>
              <a:t>Tener claro la información que brindamos en nuestro CV ya que nos consultarán acerca de la misma</a:t>
            </a:r>
          </a:p>
          <a:p>
            <a:pPr marL="285750" indent="-285750">
              <a:buClrTx/>
              <a:buFont typeface="Wingdings" panose="05000000000000000000" pitchFamily="2" charset="2"/>
              <a:buChar char="ü"/>
            </a:pPr>
            <a:r>
              <a:rPr lang="es-UY" sz="2000" dirty="0"/>
              <a:t>Cuidar nuestro arreglo personal y nivel de formalidad acorde al cargo</a:t>
            </a:r>
          </a:p>
          <a:p>
            <a:pPr marL="285750" indent="-285750">
              <a:buClrTx/>
              <a:buFont typeface="Wingdings" panose="05000000000000000000" pitchFamily="2" charset="2"/>
              <a:buChar char="ü"/>
            </a:pPr>
            <a:r>
              <a:rPr lang="es-UY" sz="2000" dirty="0"/>
              <a:t>Prestar atención a nuestro lenguaje corporal durante la entrevista</a:t>
            </a:r>
          </a:p>
          <a:p>
            <a:pPr marL="285750" indent="-285750">
              <a:buClrTx/>
              <a:buFont typeface="Wingdings" panose="05000000000000000000" pitchFamily="2" charset="2"/>
              <a:buChar char="ü"/>
            </a:pPr>
            <a:r>
              <a:rPr lang="es-UY" sz="2000" dirty="0"/>
              <a:t>Ser puntuales</a:t>
            </a:r>
          </a:p>
          <a:p>
            <a:pPr marL="285750" indent="-285750">
              <a:buClrTx/>
              <a:buFont typeface="Wingdings" panose="05000000000000000000" pitchFamily="2" charset="2"/>
              <a:buChar char="ü"/>
            </a:pPr>
            <a:r>
              <a:rPr lang="es-UY" sz="2000" dirty="0"/>
              <a:t>Adaptarnos al estilo del entrevistador (forma de saludo, tuteo o no, esperar a que nos ofrezcan asiento, etc.)</a:t>
            </a:r>
          </a:p>
          <a:p>
            <a:pPr marL="285750" indent="-285750">
              <a:buClrTx/>
              <a:buFont typeface="Wingdings" panose="05000000000000000000" pitchFamily="2" charset="2"/>
              <a:buChar char="ü"/>
            </a:pPr>
            <a:r>
              <a:rPr lang="es-UY" sz="2000" dirty="0"/>
              <a:t>Contestar las preguntas que nos realizan y dejar para el final nuestras interrogantes</a:t>
            </a:r>
          </a:p>
          <a:p>
            <a:pPr marL="285750" indent="-285750">
              <a:buClrTx/>
              <a:buFont typeface="Wingdings" panose="05000000000000000000" pitchFamily="2" charset="2"/>
              <a:buChar char="ü"/>
            </a:pPr>
            <a:r>
              <a:rPr lang="es-UY" sz="2000" dirty="0"/>
              <a:t>Omitir opiniones negativas sobre experiencias laborales previas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406601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7100" y="881767"/>
            <a:ext cx="3347088" cy="4850441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</p:pic>
      <p:sp>
        <p:nvSpPr>
          <p:cNvPr id="7" name="Llamada ovalada 6"/>
          <p:cNvSpPr/>
          <p:nvPr/>
        </p:nvSpPr>
        <p:spPr>
          <a:xfrm flipH="1">
            <a:off x="465427" y="1129914"/>
            <a:ext cx="3664039" cy="2416418"/>
          </a:xfrm>
          <a:prstGeom prst="wedgeEllipseCallout">
            <a:avLst>
              <a:gd name="adj1" fmla="val -40026"/>
              <a:gd name="adj2" fmla="val 477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8" name="CuadroTexto 7"/>
          <p:cNvSpPr txBox="1"/>
          <p:nvPr/>
        </p:nvSpPr>
        <p:spPr>
          <a:xfrm>
            <a:off x="700467" y="1664435"/>
            <a:ext cx="3193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dirty="0" smtClean="0"/>
              <a:t>“(…) aprendí pila. El otro día en química la profe preguntó una cosa y yo respondí, pero porque lo aprendí en el trabajo, estuvo muy bueno”</a:t>
            </a:r>
          </a:p>
          <a:p>
            <a:pPr algn="ctr"/>
            <a:endParaRPr lang="es-UY" dirty="0"/>
          </a:p>
        </p:txBody>
      </p:sp>
      <p:sp>
        <p:nvSpPr>
          <p:cNvPr id="9" name="Llamada ovalada 8"/>
          <p:cNvSpPr/>
          <p:nvPr/>
        </p:nvSpPr>
        <p:spPr>
          <a:xfrm rot="10800000" flipH="1">
            <a:off x="381715" y="4226132"/>
            <a:ext cx="3898185" cy="2365167"/>
          </a:xfrm>
          <a:prstGeom prst="wedgeEllipseCallout">
            <a:avLst>
              <a:gd name="adj1" fmla="val 67307"/>
              <a:gd name="adj2" fmla="val 1029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0" name="CuadroTexto 9"/>
          <p:cNvSpPr txBox="1"/>
          <p:nvPr/>
        </p:nvSpPr>
        <p:spPr>
          <a:xfrm>
            <a:off x="871110" y="4774871"/>
            <a:ext cx="32583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dirty="0" smtClean="0"/>
              <a:t>“Día a día se aprende muchísimo, tanto del trabajo como de los valores… el compañerismo, la preocupación, el cariño, el enseñar y aprender…”</a:t>
            </a:r>
            <a:endParaRPr lang="es-UY" dirty="0"/>
          </a:p>
        </p:txBody>
      </p:sp>
      <p:pic>
        <p:nvPicPr>
          <p:cNvPr id="1026" name="Picture 2" descr="E:\Users\Mateo\Desktop\P10507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343" y="3122223"/>
            <a:ext cx="4484712" cy="3363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lamada ovalada 3"/>
          <p:cNvSpPr/>
          <p:nvPr/>
        </p:nvSpPr>
        <p:spPr>
          <a:xfrm>
            <a:off x="6845117" y="1084581"/>
            <a:ext cx="4450902" cy="1916813"/>
          </a:xfrm>
          <a:prstGeom prst="wedgeEllipse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6" name="CuadroTexto 5"/>
          <p:cNvSpPr txBox="1"/>
          <p:nvPr/>
        </p:nvSpPr>
        <p:spPr>
          <a:xfrm>
            <a:off x="6845117" y="1589710"/>
            <a:ext cx="43659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dirty="0" smtClean="0"/>
              <a:t>“A lo mejor me hice preguntas sobre mi misma que antes no le había dado tanta importancia”</a:t>
            </a:r>
          </a:p>
        </p:txBody>
      </p:sp>
    </p:spTree>
    <p:extLst>
      <p:ext uri="{BB962C8B-B14F-4D97-AF65-F5344CB8AC3E}">
        <p14:creationId xmlns:p14="http://schemas.microsoft.com/office/powerpoint/2010/main" val="23334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63785" y="3603645"/>
            <a:ext cx="5884672" cy="1499616"/>
          </a:xfrm>
        </p:spPr>
        <p:txBody>
          <a:bodyPr>
            <a:normAutofit fontScale="90000"/>
          </a:bodyPr>
          <a:lstStyle/>
          <a:p>
            <a:pPr algn="ctr"/>
            <a:r>
              <a:rPr lang="es-UY" cap="none" dirty="0"/>
              <a:t>M</a:t>
            </a:r>
            <a:r>
              <a:rPr lang="es-UY" cap="none" dirty="0" smtClean="0"/>
              <a:t>uchas </a:t>
            </a:r>
            <a:r>
              <a:rPr lang="es-UY" cap="none" dirty="0"/>
              <a:t>G</a:t>
            </a:r>
            <a:r>
              <a:rPr lang="es-UY" cap="none" dirty="0" smtClean="0"/>
              <a:t>racias</a:t>
            </a:r>
            <a:r>
              <a:rPr lang="es-UY" cap="none" dirty="0" smtClean="0"/>
              <a:t>.</a:t>
            </a:r>
            <a:br>
              <a:rPr lang="es-UY" cap="none" dirty="0" smtClean="0"/>
            </a:br>
            <a:r>
              <a:rPr lang="es-UY" cap="none" dirty="0"/>
              <a:t/>
            </a:r>
            <a:br>
              <a:rPr lang="es-UY" cap="none" dirty="0"/>
            </a:br>
            <a:r>
              <a:rPr lang="es-UY" sz="3600" dirty="0"/>
              <a:t>Unidad de Orientación </a:t>
            </a:r>
            <a:r>
              <a:rPr lang="es-UY" sz="3600" dirty="0" smtClean="0"/>
              <a:t>Educativo-Laboral</a:t>
            </a:r>
            <a:br>
              <a:rPr lang="es-UY" sz="3600" dirty="0" smtClean="0"/>
            </a:br>
            <a:r>
              <a:rPr lang="es-UY" sz="3600" dirty="0"/>
              <a:t/>
            </a:r>
            <a:br>
              <a:rPr lang="es-UY" sz="3600" dirty="0"/>
            </a:br>
            <a:r>
              <a:rPr lang="es-UY" dirty="0"/>
              <a:t/>
            </a:r>
            <a:br>
              <a:rPr lang="es-UY" dirty="0"/>
            </a:br>
            <a:r>
              <a:rPr lang="es-UY" cap="none" dirty="0" smtClean="0"/>
              <a:t/>
            </a:r>
            <a:br>
              <a:rPr lang="es-UY" cap="none" dirty="0" smtClean="0"/>
            </a:br>
            <a:r>
              <a:rPr lang="es-UY" cap="none" dirty="0" smtClean="0"/>
              <a:t> </a:t>
            </a:r>
            <a:br>
              <a:rPr lang="es-UY" cap="none" dirty="0" smtClean="0"/>
            </a:br>
            <a:endParaRPr lang="es-UY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57" y="5240739"/>
            <a:ext cx="3065002" cy="1182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8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¿QUÉ ES INEFOP?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UY" dirty="0" smtClean="0"/>
              <a:t>EL INSTITUTO </a:t>
            </a:r>
            <a:r>
              <a:rPr lang="es-UY" dirty="0"/>
              <a:t>NACIONAL DE EMPLEO Y FORMACIÓN PROFESIONAL FUE  CREADO  EN 2008 A PARTIR DE  LA LEY 18.406</a:t>
            </a:r>
          </a:p>
          <a:p>
            <a:pPr algn="ctr"/>
            <a:r>
              <a:rPr lang="es-UY" sz="2600" dirty="0"/>
              <a:t>Misión</a:t>
            </a:r>
            <a:r>
              <a:rPr lang="es-UY" dirty="0"/>
              <a:t> </a:t>
            </a:r>
          </a:p>
          <a:p>
            <a:r>
              <a:rPr lang="es-UY" dirty="0"/>
              <a:t>Actuar en el ámbito del empleo y la formación profesional del sector privado.</a:t>
            </a:r>
          </a:p>
          <a:p>
            <a:r>
              <a:rPr lang="es-UY" dirty="0"/>
              <a:t>Postular una visión sistémica del fenómeno del empleo y del trabajo, relevando especialmente los intereses de los sectores empleador y trabajador, así como de los sectores de la población con mayor vulnerabilidad frente a la desocupación</a:t>
            </a:r>
            <a:r>
              <a:rPr lang="es-UY" dirty="0" smtClean="0"/>
              <a:t>.</a:t>
            </a:r>
          </a:p>
          <a:p>
            <a:pPr marL="0" indent="0" algn="ctr">
              <a:buNone/>
            </a:pPr>
            <a:r>
              <a:rPr lang="es-UY" sz="2600" dirty="0"/>
              <a:t>Visión</a:t>
            </a:r>
            <a:endParaRPr lang="es-UY" dirty="0"/>
          </a:p>
          <a:p>
            <a:r>
              <a:rPr lang="es-UY" dirty="0"/>
              <a:t>Ser la institución referente para trabajadores, empresarios y Poder Ejecutivo en la ejecución de políticas públicas de Empleo y Formación Profesional del sector privado, propiciando activamente el Sistema Nacional de Cualificaciones y actuando a través de una amplia red de articulaciones institucionales.  </a:t>
            </a:r>
          </a:p>
          <a:p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65470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¿Qué entendemos por orientación?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2311758"/>
            <a:ext cx="9720073" cy="4023360"/>
          </a:xfrm>
        </p:spPr>
        <p:txBody>
          <a:bodyPr>
            <a:normAutofit/>
          </a:bodyPr>
          <a:lstStyle/>
          <a:p>
            <a:r>
              <a:rPr lang="es-UY" dirty="0" smtClean="0"/>
              <a:t>“Orientar” – </a:t>
            </a:r>
            <a:r>
              <a:rPr lang="es-UY" dirty="0" err="1" smtClean="0"/>
              <a:t>etim</a:t>
            </a:r>
            <a:r>
              <a:rPr lang="es-UY" dirty="0" smtClean="0"/>
              <a:t>: </a:t>
            </a:r>
            <a:r>
              <a:rPr lang="es-UY" i="1" dirty="0" smtClean="0"/>
              <a:t>buscar el oriente</a:t>
            </a:r>
          </a:p>
          <a:p>
            <a:endParaRPr lang="es-UY" dirty="0" smtClean="0"/>
          </a:p>
          <a:p>
            <a:r>
              <a:rPr lang="es-UY" u="sng" dirty="0" smtClean="0"/>
              <a:t>Nuestra perspectiva:</a:t>
            </a:r>
            <a:endParaRPr lang="es-UY" u="sng" dirty="0"/>
          </a:p>
          <a:p>
            <a:pPr>
              <a:buFont typeface="Wingdings" panose="05000000000000000000" pitchFamily="2" charset="2"/>
              <a:buChar char="v"/>
            </a:pPr>
            <a:r>
              <a:rPr lang="es-UY" dirty="0" smtClean="0"/>
              <a:t>Proceso continuo y dinámico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UY" dirty="0"/>
              <a:t>Promoción de autonomía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UY" dirty="0"/>
              <a:t>Apoyo en la toma de decisiones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UY" dirty="0" smtClean="0"/>
              <a:t>Incentivo del desarrollo de habilidades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UY" dirty="0" smtClean="0"/>
              <a:t>Fomento para la búsqueda de nuevos recorridos</a:t>
            </a:r>
          </a:p>
          <a:p>
            <a:pPr>
              <a:buFont typeface="Wingdings" panose="05000000000000000000" pitchFamily="2" charset="2"/>
              <a:buChar char="v"/>
            </a:pPr>
            <a:endParaRPr lang="es-UY" dirty="0" smtClean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31347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Y" sz="4800" dirty="0" smtClean="0"/>
              <a:t>ASPECTOS TEÓRICOS</a:t>
            </a:r>
            <a:endParaRPr lang="es-UY" sz="4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2273121"/>
            <a:ext cx="9720073" cy="4023360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es-UY" sz="8700" u="sng" dirty="0" smtClean="0">
                <a:latin typeface="+mj-lt"/>
              </a:rPr>
              <a:t>TRABAJO </a:t>
            </a:r>
            <a:r>
              <a:rPr lang="es-UY" sz="8700" u="sng" dirty="0">
                <a:latin typeface="+mj-lt"/>
              </a:rPr>
              <a:t>DECENTE</a:t>
            </a:r>
            <a:r>
              <a:rPr lang="es-UY" sz="8700" u="sng" dirty="0">
                <a:latin typeface="+mj-lt"/>
              </a:rPr>
              <a:t> </a:t>
            </a:r>
          </a:p>
          <a:p>
            <a:pPr algn="ctr"/>
            <a:r>
              <a:rPr lang="es-UY" sz="4800" dirty="0"/>
              <a:t> “El Trabajo Decente resume las aspiraciones de la gente durante su vida laboral. Significa contar con oportunidades de un trabajo que sea productivo y que genere un ingreso digno, seguridad en el lugar de trabajo y protección social para las familias, mejores perspectivas de desarrollo personal e integración a la sociedad, libertad para que la gente exprese sus opiniones, organización y participación en las decisiones que afectan sus vidas, e igualdad de oportunidad y trato para todas las mujeres y los hombres”</a:t>
            </a:r>
          </a:p>
          <a:p>
            <a:pPr algn="ctr"/>
            <a:r>
              <a:rPr lang="es-UY" sz="4800" dirty="0" smtClean="0">
                <a:solidFill>
                  <a:schemeClr val="bg1"/>
                </a:solidFill>
              </a:rPr>
              <a:t>DECENTE </a:t>
            </a:r>
            <a:endParaRPr lang="es-UY" sz="4800" dirty="0">
              <a:solidFill>
                <a:schemeClr val="bg1"/>
              </a:solidFill>
            </a:endParaRPr>
          </a:p>
          <a:p>
            <a:pPr algn="ctr"/>
            <a:r>
              <a:rPr lang="es-UY" sz="4800" dirty="0" smtClean="0">
                <a:solidFill>
                  <a:schemeClr val="bg1"/>
                </a:solidFill>
              </a:rPr>
              <a:t>TRABAJO </a:t>
            </a:r>
            <a:r>
              <a:rPr lang="es-UY" sz="4800" dirty="0">
                <a:solidFill>
                  <a:schemeClr val="bg1"/>
                </a:solidFill>
              </a:rPr>
              <a:t>DECENTE</a:t>
            </a:r>
            <a:r>
              <a:rPr lang="es-UY" sz="4800" dirty="0">
                <a:solidFill>
                  <a:schemeClr val="bg1"/>
                </a:solidFill>
              </a:rPr>
              <a:t> </a:t>
            </a:r>
          </a:p>
          <a:p>
            <a:pPr algn="ctr"/>
            <a:endParaRPr lang="es-UY" sz="48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569569" y="5469383"/>
            <a:ext cx="3165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Extraído de la Organización Internacional del Trabajo (OIT)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22356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u="sng" dirty="0"/>
              <a:t>EMPLEABILIDAD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sz="2400" dirty="0"/>
              <a:t>“Capacidad de las personas para aprovechar las oportunidades de educación y de formación que se les presenten con miras a encontrar y conservar un trabajo decente, progresar en la empresa o al cambiar de empleo y adaptarse a la evolución de la tecnología y de las condiciones del mercado de trabajo”</a:t>
            </a:r>
          </a:p>
          <a:p>
            <a:r>
              <a:rPr lang="es-UY" dirty="0" smtClean="0"/>
              <a:t> </a:t>
            </a:r>
            <a:endParaRPr lang="es-UY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2362" y="5541196"/>
            <a:ext cx="3218967" cy="76816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3033" y="5642080"/>
            <a:ext cx="3218967" cy="76816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4093" y="5708448"/>
            <a:ext cx="3218967" cy="76816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5604166" y="5506368"/>
            <a:ext cx="5858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dirty="0"/>
              <a:t>Extraído de la Organización Internacional del Trabajo (OIT)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14792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u="sng" dirty="0"/>
              <a:t>Competencias laborales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1918952"/>
            <a:ext cx="9720073" cy="4390408"/>
          </a:xfrm>
        </p:spPr>
        <p:txBody>
          <a:bodyPr>
            <a:normAutofit lnSpcReduction="10000"/>
          </a:bodyPr>
          <a:lstStyle/>
          <a:p>
            <a:pPr algn="just"/>
            <a:r>
              <a:rPr lang="es-UY" sz="2400" dirty="0"/>
              <a:t>Las competencias laborales son el conjunto de conocimientos, habilidades y actitudes que aplicadas o demostradas en situaciones del ámbito laboral, contribuyen al logro de los objetivos de la organización. </a:t>
            </a:r>
          </a:p>
          <a:p>
            <a:r>
              <a:rPr lang="es-UY" sz="2400" b="1" dirty="0"/>
              <a:t>Tipos</a:t>
            </a:r>
          </a:p>
          <a:p>
            <a:r>
              <a:rPr lang="es-UY" sz="2400" b="1" u="sng" dirty="0"/>
              <a:t>Básicas</a:t>
            </a:r>
            <a:r>
              <a:rPr lang="es-UY" sz="2400" dirty="0"/>
              <a:t>: son imprescindibles para ingresar al mercado laboral (</a:t>
            </a:r>
            <a:r>
              <a:rPr lang="es-UY" sz="2400" dirty="0" err="1" smtClean="0"/>
              <a:t>lecto</a:t>
            </a:r>
            <a:r>
              <a:rPr lang="es-UY" sz="2400" dirty="0" smtClean="0"/>
              <a:t>-escritura, cálculo)</a:t>
            </a:r>
            <a:endParaRPr lang="es-UY" sz="2400" dirty="0"/>
          </a:p>
          <a:p>
            <a:pPr lvl="0"/>
            <a:r>
              <a:rPr lang="es-UY" sz="2400" b="1" u="sng" dirty="0"/>
              <a:t>Específicas o técnicas</a:t>
            </a:r>
            <a:r>
              <a:rPr lang="es-UY" sz="2400" dirty="0"/>
              <a:t>: particulares para un cargo (formación educativa – experiencias laborales)</a:t>
            </a:r>
          </a:p>
          <a:p>
            <a:pPr lvl="0"/>
            <a:r>
              <a:rPr lang="es-UY" sz="2400" b="1" u="sng" dirty="0"/>
              <a:t>Transversales</a:t>
            </a:r>
            <a:r>
              <a:rPr lang="es-UY" sz="2400" dirty="0"/>
              <a:t>: atraviesan todos los ámbitos laborales y se reflejan en cualquier puesto de trabajo (trabajo en equipo, comunicación, toma de decisiones, resolución de conflictos, flexibilidad, planificación, </a:t>
            </a:r>
            <a:r>
              <a:rPr lang="es-UY" sz="2400" dirty="0" err="1"/>
              <a:t>etc</a:t>
            </a:r>
            <a:r>
              <a:rPr lang="es-UY" sz="2400" dirty="0"/>
              <a:t>)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46271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u="sng" dirty="0"/>
              <a:t>PROYECTO EDUCATIVO - LABORAL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sz="2400" dirty="0"/>
              <a:t>Es un proceso dinámico que se construye a partir de conocimientos, habilidades, intereses y de las posibilidades del entorno. Articula la formación educativa con la carrera laboral enmarcado en el proyecto de vida. Implica un proceso de cambio y transformación permanente donde cada uno es el protagonista. 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90591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Orientación Educativo-laboral</a:t>
            </a:r>
            <a:endParaRPr lang="es-UY" dirty="0"/>
          </a:p>
        </p:txBody>
      </p:sp>
      <p:sp>
        <p:nvSpPr>
          <p:cNvPr id="4" name="Pentágono 3"/>
          <p:cNvSpPr/>
          <p:nvPr/>
        </p:nvSpPr>
        <p:spPr>
          <a:xfrm>
            <a:off x="1133340" y="2910625"/>
            <a:ext cx="4584879" cy="2189409"/>
          </a:xfrm>
          <a:prstGeom prst="homePlat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5" name="Cheurón 4"/>
          <p:cNvSpPr/>
          <p:nvPr/>
        </p:nvSpPr>
        <p:spPr>
          <a:xfrm>
            <a:off x="5370490" y="2910625"/>
            <a:ext cx="4790941" cy="2202288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>
              <a:solidFill>
                <a:schemeClr val="tx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416676" y="3216239"/>
            <a:ext cx="28075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32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TRAYECTORIA</a:t>
            </a:r>
          </a:p>
          <a:p>
            <a:r>
              <a:rPr lang="es-UY" sz="32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EDUCATIVO – </a:t>
            </a:r>
          </a:p>
          <a:p>
            <a:r>
              <a:rPr lang="es-UY" sz="32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LABORAL</a:t>
            </a:r>
            <a:endParaRPr lang="es-UY" sz="32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764631" y="3657602"/>
            <a:ext cx="2807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EMPLEABILIDAD</a:t>
            </a:r>
            <a:endParaRPr lang="es-UY" sz="3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029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METODOLOGÍAS</a:t>
            </a:r>
            <a:endParaRPr lang="es-UY" dirty="0"/>
          </a:p>
        </p:txBody>
      </p:sp>
      <p:sp>
        <p:nvSpPr>
          <p:cNvPr id="4" name="Elipse 3"/>
          <p:cNvSpPr/>
          <p:nvPr/>
        </p:nvSpPr>
        <p:spPr>
          <a:xfrm>
            <a:off x="1689951" y="1869500"/>
            <a:ext cx="2375894" cy="2290378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5" name="Elipse 4"/>
          <p:cNvSpPr/>
          <p:nvPr/>
        </p:nvSpPr>
        <p:spPr>
          <a:xfrm>
            <a:off x="7616780" y="2321032"/>
            <a:ext cx="349876" cy="34206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6" name="Elipse 5"/>
          <p:cNvSpPr/>
          <p:nvPr/>
        </p:nvSpPr>
        <p:spPr>
          <a:xfrm>
            <a:off x="8135156" y="1869500"/>
            <a:ext cx="349876" cy="342064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7" name="Elipse 6"/>
          <p:cNvSpPr/>
          <p:nvPr/>
        </p:nvSpPr>
        <p:spPr>
          <a:xfrm>
            <a:off x="8878654" y="1800497"/>
            <a:ext cx="349876" cy="34206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8" name="Elipse 7"/>
          <p:cNvSpPr/>
          <p:nvPr/>
        </p:nvSpPr>
        <p:spPr>
          <a:xfrm>
            <a:off x="9560301" y="2151838"/>
            <a:ext cx="349876" cy="342064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9" name="Elipse 8"/>
          <p:cNvSpPr/>
          <p:nvPr/>
        </p:nvSpPr>
        <p:spPr>
          <a:xfrm>
            <a:off x="9867107" y="2825756"/>
            <a:ext cx="349876" cy="342064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0" name="Elipse 9"/>
          <p:cNvSpPr/>
          <p:nvPr/>
        </p:nvSpPr>
        <p:spPr>
          <a:xfrm>
            <a:off x="9517231" y="3472918"/>
            <a:ext cx="349876" cy="342064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1" name="Elipse 10"/>
          <p:cNvSpPr/>
          <p:nvPr/>
        </p:nvSpPr>
        <p:spPr>
          <a:xfrm>
            <a:off x="8870111" y="3714785"/>
            <a:ext cx="349876" cy="34206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2" name="Elipse 11"/>
          <p:cNvSpPr/>
          <p:nvPr/>
        </p:nvSpPr>
        <p:spPr>
          <a:xfrm>
            <a:off x="8139418" y="3636741"/>
            <a:ext cx="349876" cy="342064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3" name="Elipse 12"/>
          <p:cNvSpPr/>
          <p:nvPr/>
        </p:nvSpPr>
        <p:spPr>
          <a:xfrm>
            <a:off x="7596388" y="2996788"/>
            <a:ext cx="349876" cy="34206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4" name="CuadroTexto 13"/>
          <p:cNvSpPr txBox="1"/>
          <p:nvPr/>
        </p:nvSpPr>
        <p:spPr>
          <a:xfrm>
            <a:off x="2107831" y="2830023"/>
            <a:ext cx="1725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INDIVIDUALES</a:t>
            </a:r>
            <a:endParaRPr lang="es-UY" dirty="0"/>
          </a:p>
        </p:txBody>
      </p:sp>
      <p:sp>
        <p:nvSpPr>
          <p:cNvPr id="15" name="CuadroTexto 14"/>
          <p:cNvSpPr txBox="1"/>
          <p:nvPr/>
        </p:nvSpPr>
        <p:spPr>
          <a:xfrm>
            <a:off x="8284079" y="2744007"/>
            <a:ext cx="1725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GRUPALES</a:t>
            </a:r>
            <a:endParaRPr lang="es-UY" dirty="0"/>
          </a:p>
        </p:txBody>
      </p:sp>
      <p:cxnSp>
        <p:nvCxnSpPr>
          <p:cNvPr id="17" name="Conector recto de flecha 16"/>
          <p:cNvCxnSpPr/>
          <p:nvPr/>
        </p:nvCxnSpPr>
        <p:spPr>
          <a:xfrm>
            <a:off x="3175179" y="3582973"/>
            <a:ext cx="921355" cy="1030693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 flipH="1">
            <a:off x="1655193" y="3586577"/>
            <a:ext cx="905276" cy="998302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>
            <a:off x="9369631" y="3814982"/>
            <a:ext cx="672414" cy="983350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 flipH="1">
            <a:off x="7246390" y="3582973"/>
            <a:ext cx="720266" cy="1101562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/>
          <p:cNvSpPr txBox="1"/>
          <p:nvPr/>
        </p:nvSpPr>
        <p:spPr>
          <a:xfrm>
            <a:off x="721219" y="4739425"/>
            <a:ext cx="1880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dirty="0" smtClean="0"/>
              <a:t>Entrevistas</a:t>
            </a:r>
            <a:endParaRPr lang="es-UY" dirty="0"/>
          </a:p>
        </p:txBody>
      </p:sp>
      <p:sp>
        <p:nvSpPr>
          <p:cNvPr id="25" name="CuadroTexto 24"/>
          <p:cNvSpPr txBox="1"/>
          <p:nvPr/>
        </p:nvSpPr>
        <p:spPr>
          <a:xfrm>
            <a:off x="3406998" y="4739425"/>
            <a:ext cx="180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Acompañamiento</a:t>
            </a:r>
            <a:endParaRPr lang="es-UY" dirty="0"/>
          </a:p>
        </p:txBody>
      </p:sp>
      <p:sp>
        <p:nvSpPr>
          <p:cNvPr id="27" name="CuadroTexto 26"/>
          <p:cNvSpPr txBox="1"/>
          <p:nvPr/>
        </p:nvSpPr>
        <p:spPr>
          <a:xfrm>
            <a:off x="6752008" y="4739425"/>
            <a:ext cx="988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Talleres</a:t>
            </a:r>
            <a:endParaRPr lang="es-UY" dirty="0"/>
          </a:p>
        </p:txBody>
      </p:sp>
      <p:sp>
        <p:nvSpPr>
          <p:cNvPr id="28" name="CuadroTexto 27"/>
          <p:cNvSpPr txBox="1"/>
          <p:nvPr/>
        </p:nvSpPr>
        <p:spPr>
          <a:xfrm>
            <a:off x="9616901" y="4798332"/>
            <a:ext cx="1200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Entrevistas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26616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BCF8CF57E51144801CB8040DE81403" ma:contentTypeVersion="2" ma:contentTypeDescription="Create a new document." ma:contentTypeScope="" ma:versionID="364be3f6fbd09282aa1ce648a7da63c1">
  <xsd:schema xmlns:xsd="http://www.w3.org/2001/XMLSchema" xmlns:xs="http://www.w3.org/2001/XMLSchema" xmlns:p="http://schemas.microsoft.com/office/2006/metadata/properties" xmlns:ns2="d8a2f5c2-5f58-41e4-9de4-6ea59edbdc59" targetNamespace="http://schemas.microsoft.com/office/2006/metadata/properties" ma:root="true" ma:fieldsID="5c2927e53935a1b31a0e0357ac7a7c37" ns2:_="">
    <xsd:import namespace="d8a2f5c2-5f58-41e4-9de4-6ea59edbdc5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a2f5c2-5f58-41e4-9de4-6ea59edbdc5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91C65B-E9B1-4004-85AE-CF9D9D409A5B}"/>
</file>

<file path=customXml/itemProps2.xml><?xml version="1.0" encoding="utf-8"?>
<ds:datastoreItem xmlns:ds="http://schemas.openxmlformats.org/officeDocument/2006/customXml" ds:itemID="{E13A1ABA-6293-4C81-B050-F9550EBA6927}"/>
</file>

<file path=customXml/itemProps3.xml><?xml version="1.0" encoding="utf-8"?>
<ds:datastoreItem xmlns:ds="http://schemas.openxmlformats.org/officeDocument/2006/customXml" ds:itemID="{C61F2DEE-B4B8-489B-8715-13303D7E45A1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3353</TotalTime>
  <Words>794</Words>
  <Application>Microsoft Office PowerPoint</Application>
  <PresentationFormat>Panorámica</PresentationFormat>
  <Paragraphs>91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Tw Cen MT</vt:lpstr>
      <vt:lpstr>Tw Cen MT Condensed</vt:lpstr>
      <vt:lpstr>Wingdings</vt:lpstr>
      <vt:lpstr>Wingdings 3</vt:lpstr>
      <vt:lpstr>Integral</vt:lpstr>
      <vt:lpstr>ORIENTACIÓN EDUCATIVO-LABORAL</vt:lpstr>
      <vt:lpstr>¿QUÉ ES INEFOP?</vt:lpstr>
      <vt:lpstr>¿Qué entendemos por orientación?</vt:lpstr>
      <vt:lpstr>ASPECTOS TEÓRICOS</vt:lpstr>
      <vt:lpstr>EMPLEABILIDAD</vt:lpstr>
      <vt:lpstr>Competencias laborales</vt:lpstr>
      <vt:lpstr>PROYECTO EDUCATIVO - LABORAL</vt:lpstr>
      <vt:lpstr>Orientación Educativo-laboral</vt:lpstr>
      <vt:lpstr>METODOLOGÍAS</vt:lpstr>
      <vt:lpstr>Orientación educativo-laboral  con jóvenes</vt:lpstr>
      <vt:lpstr>MEDIOS DE BÚSQUEDA DE EMPLEO DEPENDIENTE:</vt:lpstr>
      <vt:lpstr>Curriculum vitae (cv)</vt:lpstr>
      <vt:lpstr>Carta de presentación</vt:lpstr>
      <vt:lpstr>TIPS PARA ENTREVISTA LABORAL</vt:lpstr>
      <vt:lpstr>Presentación de PowerPoint</vt:lpstr>
      <vt:lpstr>Muchas Gracias.  Unidad de Orientación Educativo-Laboral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IMPORTANCIA DE LA ORIENTACIÓN EDUCATIVO-LABORAL</dc:title>
  <dc:creator>Laura Torres</dc:creator>
  <cp:lastModifiedBy>Mariana Campanella</cp:lastModifiedBy>
  <cp:revision>47</cp:revision>
  <dcterms:created xsi:type="dcterms:W3CDTF">2014-09-29T16:02:22Z</dcterms:created>
  <dcterms:modified xsi:type="dcterms:W3CDTF">2016-09-05T15:36:28Z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0x010100C8BCF8CF57E51144801CB8040DE81403</vt:lpwstr>
  </property>
</Properties>
</file>