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7/7/2016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7/7/2016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Orientación educativo - laboral</a:t>
            </a:r>
            <a:endParaRPr lang="es-UY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57" y="4962677"/>
            <a:ext cx="3065002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99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463040"/>
          </a:xfrm>
        </p:spPr>
        <p:txBody>
          <a:bodyPr/>
          <a:lstStyle/>
          <a:p>
            <a:pPr algn="l"/>
            <a:r>
              <a:rPr lang="es-UY" dirty="0" smtClean="0"/>
              <a:t>	Modelos de cv </a:t>
            </a:r>
            <a:endParaRPr lang="es-UY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42" y="1113692"/>
            <a:ext cx="4848976" cy="549812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334" y="1101969"/>
            <a:ext cx="4762500" cy="550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08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Carta de presentación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UY" sz="2800" dirty="0" smtClean="0"/>
          </a:p>
          <a:p>
            <a:pPr marL="0" indent="0">
              <a:buNone/>
            </a:pPr>
            <a:r>
              <a:rPr lang="es-UY" sz="2800" dirty="0" smtClean="0"/>
              <a:t>Es una carta con un formato específico donde detallo mi motivación y habilidades para el puesto solicitado.</a:t>
            </a:r>
          </a:p>
          <a:p>
            <a:pPr marL="0" indent="0">
              <a:buNone/>
            </a:pPr>
            <a:r>
              <a:rPr lang="es-UY" sz="2800" dirty="0" smtClean="0"/>
              <a:t>Es </a:t>
            </a:r>
            <a:r>
              <a:rPr lang="es-UY" sz="2800" dirty="0"/>
              <a:t>un documento </a:t>
            </a:r>
            <a:r>
              <a:rPr lang="es-UY" sz="2800" dirty="0" smtClean="0"/>
              <a:t>diferente que refuerza </a:t>
            </a:r>
            <a:r>
              <a:rPr lang="es-UY" sz="2800" dirty="0"/>
              <a:t>al CV, lo puede acompañar o no.</a:t>
            </a:r>
          </a:p>
          <a:p>
            <a:r>
              <a:rPr lang="es-UY" sz="2400" dirty="0" smtClean="0"/>
              <a:t> </a:t>
            </a:r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274531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smtClean="0"/>
              <a:t>TIPS PARA ENTREVISTA LABORAL</a:t>
            </a:r>
            <a:endParaRPr lang="es-UY" dirty="0"/>
          </a:p>
        </p:txBody>
      </p:sp>
      <p:sp>
        <p:nvSpPr>
          <p:cNvPr id="7" name="CuadroTexto 6"/>
          <p:cNvSpPr txBox="1"/>
          <p:nvPr/>
        </p:nvSpPr>
        <p:spPr>
          <a:xfrm>
            <a:off x="1024128" y="1734671"/>
            <a:ext cx="101390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Tx/>
              <a:buFont typeface="Wingdings" panose="05000000000000000000" pitchFamily="2" charset="2"/>
              <a:buChar char="ü"/>
            </a:pPr>
            <a:r>
              <a:rPr lang="es-UY" sz="2400" dirty="0"/>
              <a:t>Contar con información precisa sobre el cargo y empresa a la cual me estoy presentando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400" dirty="0"/>
              <a:t>Tener claro la información que brindamos en nuestro CV ya que nos consultarán acerca de la misma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400" dirty="0"/>
              <a:t>Cuidar nuestro arreglo personal y nivel de formalidad acorde al cargo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400" dirty="0"/>
              <a:t>Prestar atención a nuestro lenguaje corporal durante la entrevista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400" dirty="0"/>
              <a:t>Ser puntuales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400" dirty="0"/>
              <a:t>Adaptarnos al estilo del entrevistador (forma de saludo, tuteo o no, esperar a que nos ofrezcan asiento, etc.)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400" dirty="0"/>
              <a:t>Contestar las preguntas que nos realizan y dejar para el final nuestras interrogantes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400" dirty="0"/>
              <a:t>Omitir opiniones negativas sobre experiencias laborales previas</a:t>
            </a:r>
          </a:p>
        </p:txBody>
      </p:sp>
    </p:spTree>
    <p:extLst>
      <p:ext uri="{BB962C8B-B14F-4D97-AF65-F5344CB8AC3E}">
        <p14:creationId xmlns:p14="http://schemas.microsoft.com/office/powerpoint/2010/main" val="16348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03077" y="1949824"/>
            <a:ext cx="7785847" cy="1434318"/>
          </a:xfrm>
        </p:spPr>
        <p:txBody>
          <a:bodyPr/>
          <a:lstStyle/>
          <a:p>
            <a:pPr algn="ctr"/>
            <a:r>
              <a:rPr lang="es-UY" dirty="0" smtClean="0"/>
              <a:t>Muchas gracias</a:t>
            </a:r>
            <a:endParaRPr lang="es-UY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UY" dirty="0" smtClean="0"/>
              <a:t>Unidad de Orientación Educativo-Laboral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2779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5964" y="585216"/>
            <a:ext cx="9720072" cy="1499616"/>
          </a:xfrm>
        </p:spPr>
        <p:txBody>
          <a:bodyPr/>
          <a:lstStyle/>
          <a:p>
            <a:pPr algn="ctr"/>
            <a:r>
              <a:rPr lang="es-UY" dirty="0" smtClean="0"/>
              <a:t>¿QUÉ ES INEFOP?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988958" y="3083168"/>
            <a:ext cx="4754880" cy="268692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UY" sz="2600" dirty="0" smtClean="0"/>
              <a:t>Misión</a:t>
            </a:r>
            <a:r>
              <a:rPr lang="es-UY" dirty="0"/>
              <a:t> </a:t>
            </a:r>
          </a:p>
          <a:p>
            <a:r>
              <a:rPr lang="es-UY" dirty="0"/>
              <a:t>Actuar en el ámbito del empleo y la formación profesional del sector privado.</a:t>
            </a:r>
          </a:p>
          <a:p>
            <a:r>
              <a:rPr lang="es-UY" dirty="0"/>
              <a:t>Postular una visión sistémica del fenómeno del empleo y del trabajo, relevando especialmente los intereses de los sectores empleador y trabajador, así como de los sectores de la población con mayor vulnerabilidad frente a la desocupación.</a:t>
            </a:r>
          </a:p>
          <a:p>
            <a:endParaRPr lang="es-UY" dirty="0"/>
          </a:p>
          <a:p>
            <a:pPr marL="0" indent="0">
              <a:buNone/>
            </a:pPr>
            <a:endParaRPr lang="es-UY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989320" y="3083168"/>
            <a:ext cx="4754880" cy="268693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UY" sz="2600" dirty="0" smtClean="0"/>
              <a:t>Visión</a:t>
            </a:r>
            <a:endParaRPr lang="es-UY" dirty="0"/>
          </a:p>
          <a:p>
            <a:r>
              <a:rPr lang="es-UY" dirty="0"/>
              <a:t>Ser la institución referente para trabajadores, empresarios y Poder Ejecutivo en la ejecución de políticas públicas de Empleo y Formación Profesional del sector privado, propiciando activamente el Sistema Nacional de Cualificaciones y actuando a través de una amplia red de articulaciones institucionales. 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494693" y="2084832"/>
            <a:ext cx="9249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 smtClean="0"/>
              <a:t>INSTITUTO </a:t>
            </a:r>
            <a:r>
              <a:rPr lang="es-UY" dirty="0"/>
              <a:t>NACIONAL DE EMPLEO Y FORMACIÓN PROFESIONAL FUE  CREADO  EN 2008 A PARTIR DE  LA LEY 18.406</a:t>
            </a:r>
          </a:p>
        </p:txBody>
      </p:sp>
    </p:spTree>
    <p:extLst>
      <p:ext uri="{BB962C8B-B14F-4D97-AF65-F5344CB8AC3E}">
        <p14:creationId xmlns:p14="http://schemas.microsoft.com/office/powerpoint/2010/main" val="240332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26124" y="783994"/>
            <a:ext cx="381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5000" dirty="0" smtClean="0">
                <a:solidFill>
                  <a:schemeClr val="bg1"/>
                </a:solidFill>
                <a:latin typeface="+mj-lt"/>
              </a:rPr>
              <a:t>TRABAJO</a:t>
            </a:r>
            <a:endParaRPr lang="es-UY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50278" y="1554161"/>
            <a:ext cx="44078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400" dirty="0" smtClean="0">
                <a:solidFill>
                  <a:schemeClr val="bg1"/>
                </a:solidFill>
              </a:rPr>
              <a:t>“Conjunto </a:t>
            </a:r>
            <a:r>
              <a:rPr lang="es-UY" sz="2400" dirty="0">
                <a:solidFill>
                  <a:schemeClr val="bg1"/>
                </a:solidFill>
              </a:rPr>
              <a:t>de actividades humanas, remuneradas o no, que producen bienes o servicios en una economía, o que satisfacen las necesidades de una comunidad o proveen los medios de sustento necesarios para los individuos</a:t>
            </a:r>
            <a:r>
              <a:rPr lang="es-UY" sz="2400" dirty="0" smtClean="0">
                <a:solidFill>
                  <a:schemeClr val="bg1"/>
                </a:solidFill>
              </a:rPr>
              <a:t>.”</a:t>
            </a:r>
            <a:endParaRPr lang="es-UY" sz="2400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641122" y="784720"/>
            <a:ext cx="42085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5000" dirty="0" smtClean="0">
                <a:solidFill>
                  <a:schemeClr val="bg1"/>
                </a:solidFill>
                <a:latin typeface="+mj-lt"/>
              </a:rPr>
              <a:t>EMPLEO</a:t>
            </a:r>
            <a:endParaRPr lang="es-UY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459414" y="1554161"/>
            <a:ext cx="457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UY" dirty="0">
                <a:solidFill>
                  <a:schemeClr val="bg1"/>
                </a:solidFill>
              </a:rPr>
              <a:t> </a:t>
            </a:r>
            <a:r>
              <a:rPr lang="es-UY" sz="2400" dirty="0">
                <a:solidFill>
                  <a:schemeClr val="bg1"/>
                </a:solidFill>
              </a:rPr>
              <a:t>"El empleo es definido </a:t>
            </a:r>
            <a:r>
              <a:rPr lang="es-UY" sz="2400" dirty="0" smtClean="0">
                <a:solidFill>
                  <a:schemeClr val="bg1"/>
                </a:solidFill>
              </a:rPr>
              <a:t>como: trabajo </a:t>
            </a:r>
            <a:r>
              <a:rPr lang="es-UY" sz="2400" dirty="0">
                <a:solidFill>
                  <a:schemeClr val="bg1"/>
                </a:solidFill>
              </a:rPr>
              <a:t>efectuado a </a:t>
            </a:r>
            <a:r>
              <a:rPr lang="es-UY" sz="2400" dirty="0" smtClean="0">
                <a:solidFill>
                  <a:schemeClr val="bg1"/>
                </a:solidFill>
              </a:rPr>
              <a:t>cambio </a:t>
            </a:r>
            <a:r>
              <a:rPr lang="es-UY" sz="2400" dirty="0">
                <a:solidFill>
                  <a:schemeClr val="bg1"/>
                </a:solidFill>
              </a:rPr>
              <a:t>de pago (salario, sueldo, comisiones, propinas, pagos a destajo o pagos en especie</a:t>
            </a:r>
            <a:r>
              <a:rPr lang="es-UY" sz="2400" dirty="0" smtClean="0">
                <a:solidFill>
                  <a:schemeClr val="bg1"/>
                </a:solidFill>
              </a:rPr>
              <a:t>) </a:t>
            </a:r>
            <a:r>
              <a:rPr lang="es-UY" sz="2400" dirty="0">
                <a:solidFill>
                  <a:schemeClr val="bg1"/>
                </a:solidFill>
              </a:rPr>
              <a:t>sin importar la relación de dependencia (si es empleo dependiente-asalariado, o independiente-autoempleo).”​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3747" y="5370590"/>
            <a:ext cx="3218967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338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93984" y="468923"/>
            <a:ext cx="88040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5000" dirty="0" smtClean="0">
                <a:solidFill>
                  <a:schemeClr val="bg1"/>
                </a:solidFill>
                <a:latin typeface="+mj-lt"/>
              </a:rPr>
              <a:t>TRABAJO</a:t>
            </a:r>
            <a:r>
              <a:rPr lang="es-UY" sz="5000" dirty="0" smtClean="0">
                <a:solidFill>
                  <a:schemeClr val="bg1"/>
                </a:solidFill>
              </a:rPr>
              <a:t> </a:t>
            </a:r>
            <a:r>
              <a:rPr lang="es-UY" sz="5000" dirty="0" smtClean="0">
                <a:solidFill>
                  <a:schemeClr val="bg1"/>
                </a:solidFill>
                <a:latin typeface="+mj-lt"/>
              </a:rPr>
              <a:t>DECENTE</a:t>
            </a:r>
            <a:r>
              <a:rPr lang="es-UY" sz="5000" dirty="0" smtClean="0">
                <a:solidFill>
                  <a:schemeClr val="bg1"/>
                </a:solidFill>
              </a:rPr>
              <a:t> </a:t>
            </a:r>
            <a:endParaRPr lang="es-UY" sz="5000" dirty="0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8214" y="1129136"/>
            <a:ext cx="1085557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800" dirty="0"/>
              <a:t> </a:t>
            </a:r>
            <a:r>
              <a:rPr lang="es-UY" sz="2800" dirty="0">
                <a:solidFill>
                  <a:schemeClr val="bg1"/>
                </a:solidFill>
              </a:rPr>
              <a:t>“El Trabajo Decente resume las aspiraciones de la gente durante su vida laboral. Significa contar con oportunidades de un trabajo que sea productivo y que genere un ingreso digno, seguridad en el lugar de trabajo y protección social para las familias, mejores perspectivas de desarrollo personal e integración a la sociedad, libertad para que la gente exprese sus opiniones, organización y participación en las decisiones que afectan sus vidas, e igualdad de oportunidad y trato para todas las mujeres y los hombres”</a:t>
            </a:r>
          </a:p>
          <a:p>
            <a:endParaRPr lang="es-UY" dirty="0"/>
          </a:p>
        </p:txBody>
      </p:sp>
      <p:sp>
        <p:nvSpPr>
          <p:cNvPr id="6" name="CuadroTexto 5"/>
          <p:cNvSpPr txBox="1"/>
          <p:nvPr/>
        </p:nvSpPr>
        <p:spPr>
          <a:xfrm>
            <a:off x="8569569" y="5469383"/>
            <a:ext cx="3165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Extraído de la Organización Internacional del Trabajo (OIT)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51314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5964" y="585216"/>
            <a:ext cx="9720072" cy="1499616"/>
          </a:xfrm>
        </p:spPr>
        <p:txBody>
          <a:bodyPr/>
          <a:lstStyle/>
          <a:p>
            <a:pPr algn="ctr"/>
            <a:r>
              <a:rPr lang="es-UY" dirty="0" smtClean="0"/>
              <a:t>EMPLEABILIDAD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2473568"/>
            <a:ext cx="9720073" cy="3835791"/>
          </a:xfrm>
        </p:spPr>
        <p:txBody>
          <a:bodyPr>
            <a:normAutofit/>
          </a:bodyPr>
          <a:lstStyle/>
          <a:p>
            <a:pPr algn="ctr"/>
            <a:r>
              <a:rPr lang="es-UY" sz="2800" dirty="0"/>
              <a:t> “Capacidad de las personas para aprovechar las oportunidades de educación y de formación que se les presenten con miras a encontrar y conservar un trabajo decente, progresar en la empresa o al cambiar de empleo y adaptarse a la evolución de la tecnología y de las condiciones del mercado de trabajo”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362" y="5541196"/>
            <a:ext cx="3218967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833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Competencias laborales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856096"/>
            <a:ext cx="9720073" cy="4453264"/>
          </a:xfrm>
        </p:spPr>
        <p:txBody>
          <a:bodyPr>
            <a:normAutofit lnSpcReduction="10000"/>
          </a:bodyPr>
          <a:lstStyle/>
          <a:p>
            <a:pPr algn="just"/>
            <a:r>
              <a:rPr lang="es-UY" sz="2600" dirty="0"/>
              <a:t>Las competencias laborales son el conjunto de conocimientos, habilidades y actitudes que aplicadas o demostradas en situaciones del ámbito laboral, contribuyen al logro de los objetivos de la organización. </a:t>
            </a:r>
          </a:p>
          <a:p>
            <a:r>
              <a:rPr lang="es-UY" sz="2600" b="1" dirty="0" smtClean="0"/>
              <a:t>Tipos</a:t>
            </a:r>
          </a:p>
          <a:p>
            <a:r>
              <a:rPr lang="es-UY" sz="2600" b="1" u="sng" dirty="0" smtClean="0"/>
              <a:t>Básicas</a:t>
            </a:r>
            <a:r>
              <a:rPr lang="es-UY" sz="2600" dirty="0" smtClean="0"/>
              <a:t>: son imprescindibles </a:t>
            </a:r>
            <a:r>
              <a:rPr lang="es-UY" sz="2600" dirty="0"/>
              <a:t>para ingresar al mercado laboral (</a:t>
            </a:r>
            <a:r>
              <a:rPr lang="es-UY" sz="2600" dirty="0" err="1"/>
              <a:t>lecto</a:t>
            </a:r>
            <a:r>
              <a:rPr lang="es-UY" sz="2600" dirty="0"/>
              <a:t>-escritura</a:t>
            </a:r>
            <a:r>
              <a:rPr lang="es-UY" sz="2600" dirty="0" smtClean="0"/>
              <a:t>)</a:t>
            </a:r>
            <a:endParaRPr lang="es-UY" sz="2600" dirty="0"/>
          </a:p>
          <a:p>
            <a:pPr lvl="0"/>
            <a:r>
              <a:rPr lang="es-UY" sz="2600" b="1" u="sng" dirty="0"/>
              <a:t>Específicas o técnicas</a:t>
            </a:r>
            <a:r>
              <a:rPr lang="es-UY" sz="2600" dirty="0"/>
              <a:t>: particulares para un cargo (formación educativa – experiencias laborales</a:t>
            </a:r>
            <a:r>
              <a:rPr lang="es-UY" sz="2600" dirty="0" smtClean="0"/>
              <a:t>)</a:t>
            </a:r>
            <a:endParaRPr lang="es-UY" sz="2600" dirty="0"/>
          </a:p>
          <a:p>
            <a:pPr lvl="0"/>
            <a:r>
              <a:rPr lang="es-UY" sz="2600" b="1" u="sng" dirty="0"/>
              <a:t>Transversales</a:t>
            </a:r>
            <a:r>
              <a:rPr lang="es-UY" sz="2600" dirty="0"/>
              <a:t>: atraviesan todos los ámbitos laborales y se reflejan en cualquier puesto de </a:t>
            </a:r>
            <a:r>
              <a:rPr lang="es-UY" sz="2600" dirty="0" smtClean="0"/>
              <a:t>trabajo (trabajo en equipo, comunicación, toma de decisiones, resolución de conflictos, flexibilidad, planificación, </a:t>
            </a:r>
            <a:r>
              <a:rPr lang="es-UY" sz="2600" dirty="0" err="1" smtClean="0"/>
              <a:t>etc</a:t>
            </a:r>
            <a:r>
              <a:rPr lang="es-UY" sz="2600" dirty="0" smtClean="0"/>
              <a:t>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167501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5964" y="585216"/>
            <a:ext cx="9720072" cy="1499616"/>
          </a:xfrm>
        </p:spPr>
        <p:txBody>
          <a:bodyPr/>
          <a:lstStyle/>
          <a:p>
            <a:pPr algn="ctr"/>
            <a:r>
              <a:rPr lang="es-UY" dirty="0" smtClean="0"/>
              <a:t>PROYECTO EDUCATIVO - LABORAL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5964" y="2872154"/>
            <a:ext cx="9720073" cy="2227385"/>
          </a:xfrm>
        </p:spPr>
        <p:txBody>
          <a:bodyPr>
            <a:normAutofit/>
          </a:bodyPr>
          <a:lstStyle/>
          <a:p>
            <a:pPr algn="ctr"/>
            <a:r>
              <a:rPr lang="es-UY" sz="2800" dirty="0"/>
              <a:t>Es un proceso dinámico que se construye a partir de conocimientos, habilidades, intereses y de las posibilidades del entorno. </a:t>
            </a:r>
            <a:r>
              <a:rPr lang="es-UY" sz="2800" dirty="0" smtClean="0"/>
              <a:t>Articula la formación educativa con la carrera laboral enmarcado en el proyecto de vida. Implica </a:t>
            </a:r>
            <a:r>
              <a:rPr lang="es-UY" sz="2800" dirty="0"/>
              <a:t>un proceso de cambio y transformación permanente donde cada uno es el protagonista. </a:t>
            </a:r>
            <a:endParaRPr lang="es-UY" sz="2800" dirty="0" smtClean="0"/>
          </a:p>
        </p:txBody>
      </p:sp>
    </p:spTree>
    <p:extLst>
      <p:ext uri="{BB962C8B-B14F-4D97-AF65-F5344CB8AC3E}">
        <p14:creationId xmlns:p14="http://schemas.microsoft.com/office/powerpoint/2010/main" val="1091594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35737"/>
            <a:ext cx="7772400" cy="1463040"/>
          </a:xfrm>
        </p:spPr>
        <p:txBody>
          <a:bodyPr/>
          <a:lstStyle/>
          <a:p>
            <a:r>
              <a:rPr lang="es-UY" dirty="0">
                <a:solidFill>
                  <a:schemeClr val="bg1"/>
                </a:solidFill>
              </a:rPr>
              <a:t>MEDIOS DE BÚSQUEDA DE EMPLEO DEPENDIENTE: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84738" y="2074985"/>
            <a:ext cx="29424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000" dirty="0">
                <a:solidFill>
                  <a:schemeClr val="bg1"/>
                </a:solidFill>
              </a:rPr>
              <a:t>AVISOS CLASIFICADOS: DIARIOS O PÁGINAS WEB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927231" y="3502589"/>
            <a:ext cx="286043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000" dirty="0">
                <a:solidFill>
                  <a:schemeClr val="bg1"/>
                </a:solidFill>
              </a:rPr>
              <a:t>CONSULTORAS</a:t>
            </a:r>
            <a:endParaRPr lang="es-UY" dirty="0">
              <a:solidFill>
                <a:schemeClr val="bg1"/>
              </a:solidFill>
            </a:endParaRPr>
          </a:p>
          <a:p>
            <a:endParaRPr lang="es-UY" dirty="0"/>
          </a:p>
        </p:txBody>
      </p:sp>
      <p:sp>
        <p:nvSpPr>
          <p:cNvPr id="7" name="CuadroTexto 6"/>
          <p:cNvSpPr txBox="1"/>
          <p:nvPr/>
        </p:nvSpPr>
        <p:spPr>
          <a:xfrm>
            <a:off x="8698523" y="3275196"/>
            <a:ext cx="2708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000" dirty="0">
                <a:solidFill>
                  <a:schemeClr val="bg1"/>
                </a:solidFill>
              </a:rPr>
              <a:t>RED DE CONTACTOS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468815" y="2271542"/>
            <a:ext cx="3681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UY" sz="2000" dirty="0">
                <a:solidFill>
                  <a:schemeClr val="bg1"/>
                </a:solidFill>
              </a:rPr>
              <a:t>POSTULACIÓN</a:t>
            </a:r>
            <a:r>
              <a:rPr lang="es-UY" sz="2000" dirty="0"/>
              <a:t> </a:t>
            </a:r>
            <a:r>
              <a:rPr lang="es-UY" sz="2000" dirty="0">
                <a:solidFill>
                  <a:schemeClr val="bg1"/>
                </a:solidFill>
              </a:rPr>
              <a:t>ESPONTÁNEA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253153" y="5010635"/>
            <a:ext cx="3985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UY" sz="2000" dirty="0"/>
              <a:t>CARTELERAS EN CENTROS EDUCATIVOS, COMERCIOS, ETC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8428893" y="4826594"/>
            <a:ext cx="2977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000" dirty="0"/>
              <a:t>MEDIOS MASIVOS DE COMUNICACIÓN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597878" y="6110743"/>
            <a:ext cx="277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000" dirty="0" smtClean="0"/>
              <a:t>REDES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sz="2000" dirty="0" smtClean="0"/>
              <a:t>SOCIALES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endParaRPr lang="es-U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489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09800" y="95059"/>
            <a:ext cx="7772400" cy="1463040"/>
          </a:xfrm>
        </p:spPr>
        <p:txBody>
          <a:bodyPr/>
          <a:lstStyle/>
          <a:p>
            <a:pPr algn="ctr"/>
            <a:r>
              <a:rPr lang="es-UY" dirty="0" smtClean="0">
                <a:solidFill>
                  <a:schemeClr val="bg1"/>
                </a:solidFill>
              </a:rPr>
              <a:t>Curriculum</a:t>
            </a:r>
            <a:r>
              <a:rPr lang="es-UY" dirty="0" smtClean="0"/>
              <a:t> </a:t>
            </a:r>
            <a:r>
              <a:rPr lang="es-UY" dirty="0" smtClean="0">
                <a:solidFill>
                  <a:schemeClr val="bg1"/>
                </a:solidFill>
              </a:rPr>
              <a:t>vitae (cv)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028092" y="1558099"/>
            <a:ext cx="813581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UY" sz="2400" dirty="0" smtClean="0">
                <a:solidFill>
                  <a:schemeClr val="bg1"/>
                </a:solidFill>
              </a:rPr>
              <a:t>Es el documento mediante </a:t>
            </a:r>
            <a:r>
              <a:rPr lang="es-UY" sz="2400" dirty="0">
                <a:solidFill>
                  <a:schemeClr val="bg1"/>
                </a:solidFill>
              </a:rPr>
              <a:t>el </a:t>
            </a:r>
            <a:r>
              <a:rPr lang="es-UY" sz="2400" dirty="0" smtClean="0">
                <a:solidFill>
                  <a:schemeClr val="bg1"/>
                </a:solidFill>
              </a:rPr>
              <a:t>cual </a:t>
            </a:r>
            <a:r>
              <a:rPr lang="es-UY" sz="2400" dirty="0">
                <a:solidFill>
                  <a:schemeClr val="bg1"/>
                </a:solidFill>
              </a:rPr>
              <a:t>nos </a:t>
            </a:r>
            <a:r>
              <a:rPr lang="es-UY" sz="2400" dirty="0" smtClean="0">
                <a:solidFill>
                  <a:schemeClr val="bg1"/>
                </a:solidFill>
              </a:rPr>
              <a:t>postulamos </a:t>
            </a:r>
            <a:r>
              <a:rPr lang="es-UY" sz="2400" dirty="0">
                <a:solidFill>
                  <a:schemeClr val="bg1"/>
                </a:solidFill>
              </a:rPr>
              <a:t>a un puesto de trabajo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UY" sz="2400" dirty="0" smtClean="0">
                <a:solidFill>
                  <a:schemeClr val="bg1"/>
                </a:solidFill>
              </a:rPr>
              <a:t>Debe incluir </a:t>
            </a:r>
            <a:r>
              <a:rPr lang="es-UY" sz="2400" dirty="0">
                <a:solidFill>
                  <a:schemeClr val="bg1"/>
                </a:solidFill>
              </a:rPr>
              <a:t>datos personales, formación </a:t>
            </a:r>
            <a:r>
              <a:rPr lang="es-UY" sz="2400" dirty="0" smtClean="0">
                <a:solidFill>
                  <a:schemeClr val="bg1"/>
                </a:solidFill>
              </a:rPr>
              <a:t>educativa,  </a:t>
            </a:r>
            <a:r>
              <a:rPr lang="es-UY" sz="2400" dirty="0">
                <a:solidFill>
                  <a:schemeClr val="bg1"/>
                </a:solidFill>
              </a:rPr>
              <a:t>experiencia </a:t>
            </a:r>
            <a:r>
              <a:rPr lang="es-UY" sz="2400" dirty="0" smtClean="0">
                <a:solidFill>
                  <a:schemeClr val="bg1"/>
                </a:solidFill>
              </a:rPr>
              <a:t>laboral y referencias personales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UY" sz="2400" dirty="0" smtClean="0">
                <a:solidFill>
                  <a:schemeClr val="bg1"/>
                </a:solidFill>
              </a:rPr>
              <a:t>Existen </a:t>
            </a:r>
            <a:r>
              <a:rPr lang="es-UY" sz="2400" dirty="0">
                <a:solidFill>
                  <a:schemeClr val="bg1"/>
                </a:solidFill>
              </a:rPr>
              <a:t>diferentes modelos de </a:t>
            </a:r>
            <a:r>
              <a:rPr lang="es-UY" sz="2400" dirty="0" smtClean="0">
                <a:solidFill>
                  <a:schemeClr val="bg1"/>
                </a:solidFill>
              </a:rPr>
              <a:t>CV, éste se adaptará al empleo que me postule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UY" sz="2400" dirty="0">
                <a:solidFill>
                  <a:schemeClr val="bg1"/>
                </a:solidFill>
              </a:rPr>
              <a:t>Es la primera impresión que llega de nosotros al empleador.</a:t>
            </a:r>
          </a:p>
          <a:p>
            <a:endParaRPr lang="es-UY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508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BCF8CF57E51144801CB8040DE81403" ma:contentTypeVersion="2" ma:contentTypeDescription="Create a new document." ma:contentTypeScope="" ma:versionID="364be3f6fbd09282aa1ce648a7da63c1">
  <xsd:schema xmlns:xsd="http://www.w3.org/2001/XMLSchema" xmlns:xs="http://www.w3.org/2001/XMLSchema" xmlns:p="http://schemas.microsoft.com/office/2006/metadata/properties" xmlns:ns2="d8a2f5c2-5f58-41e4-9de4-6ea59edbdc59" targetNamespace="http://schemas.microsoft.com/office/2006/metadata/properties" ma:root="true" ma:fieldsID="5c2927e53935a1b31a0e0357ac7a7c37" ns2:_="">
    <xsd:import namespace="d8a2f5c2-5f58-41e4-9de4-6ea59edbdc5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2f5c2-5f58-41e4-9de4-6ea59edbdc5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57E2DC-DEA7-4CA1-BA8D-9B385218FCA3}"/>
</file>

<file path=customXml/itemProps2.xml><?xml version="1.0" encoding="utf-8"?>
<ds:datastoreItem xmlns:ds="http://schemas.openxmlformats.org/officeDocument/2006/customXml" ds:itemID="{23A65B23-B942-4D30-90E2-3673755C4705}"/>
</file>

<file path=customXml/itemProps3.xml><?xml version="1.0" encoding="utf-8"?>
<ds:datastoreItem xmlns:ds="http://schemas.openxmlformats.org/officeDocument/2006/customXml" ds:itemID="{81E808E6-DBFE-4EA0-BD63-A5D0CDA1211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651</Words>
  <Application>Microsoft Office PowerPoint</Application>
  <PresentationFormat>Panorámica</PresentationFormat>
  <Paragraphs>55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Tw Cen MT</vt:lpstr>
      <vt:lpstr>Tw Cen MT Condensed</vt:lpstr>
      <vt:lpstr>Wingdings</vt:lpstr>
      <vt:lpstr>Wingdings 3</vt:lpstr>
      <vt:lpstr>Integral</vt:lpstr>
      <vt:lpstr>Orientación educativo - laboral</vt:lpstr>
      <vt:lpstr>¿QUÉ ES INEFOP?</vt:lpstr>
      <vt:lpstr>Presentación de PowerPoint</vt:lpstr>
      <vt:lpstr>Presentación de PowerPoint</vt:lpstr>
      <vt:lpstr>EMPLEABILIDAD</vt:lpstr>
      <vt:lpstr>Competencias laborales</vt:lpstr>
      <vt:lpstr>PROYECTO EDUCATIVO - LABORAL</vt:lpstr>
      <vt:lpstr>MEDIOS DE BÚSQUEDA DE EMPLEO DEPENDIENTE:</vt:lpstr>
      <vt:lpstr>Curriculum vitae (cv)</vt:lpstr>
      <vt:lpstr> Modelos de cv </vt:lpstr>
      <vt:lpstr>Carta de presentación</vt:lpstr>
      <vt:lpstr>TIPS PARA ENTREVISTA LABORAL</vt:lpstr>
      <vt:lpstr>Muchas gracias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Orientación educativo - laboral</dc:title>
  <dc:creator>Selene Spezzano</dc:creator>
  <cp:lastModifiedBy>Mariana Campanella</cp:lastModifiedBy>
  <cp:revision>22</cp:revision>
  <dcterms:created xsi:type="dcterms:W3CDTF">2016-07-07T12:46:39Z</dcterms:created>
  <dcterms:modified xsi:type="dcterms:W3CDTF">2016-07-07T22:33:54Z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0x010100C8BCF8CF57E51144801CB8040DE81403</vt:lpwstr>
  </property>
</Properties>
</file>